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7" r:id="rId2"/>
    <p:sldId id="270" r:id="rId3"/>
    <p:sldId id="258" r:id="rId4"/>
    <p:sldId id="259" r:id="rId5"/>
    <p:sldId id="260" r:id="rId6"/>
    <p:sldId id="261" r:id="rId7"/>
    <p:sldId id="262" r:id="rId8"/>
    <p:sldId id="263" r:id="rId9"/>
    <p:sldId id="277" r:id="rId10"/>
    <p:sldId id="278" r:id="rId11"/>
    <p:sldId id="279" r:id="rId12"/>
    <p:sldId id="264" r:id="rId13"/>
    <p:sldId id="271" r:id="rId14"/>
    <p:sldId id="273" r:id="rId15"/>
    <p:sldId id="265" r:id="rId16"/>
    <p:sldId id="274" r:id="rId17"/>
    <p:sldId id="275" r:id="rId18"/>
    <p:sldId id="276" r:id="rId19"/>
    <p:sldId id="268" r:id="rId20"/>
    <p:sldId id="267" r:id="rId21"/>
  </p:sldIdLst>
  <p:sldSz cx="9144000" cy="5143500" type="screen16x9"/>
  <p:notesSz cx="6858000" cy="9144000"/>
  <p:embeddedFontLst>
    <p:embeddedFont>
      <p:font typeface="Economica" panose="020B0604020202020204" charset="0"/>
      <p:regular r:id="rId23"/>
      <p:bold r:id="rId24"/>
      <p:italic r:id="rId25"/>
      <p:bold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Times" panose="02020603050405020304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400"/>
    <a:srgbClr val="63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Помірний стиль 2 –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Стиль із теми 2 – акцент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013748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1500749D-B722-9686-4514-2CE764F6C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>
            <a:extLst>
              <a:ext uri="{FF2B5EF4-FFF2-40B4-BE49-F238E27FC236}">
                <a16:creationId xmlns:a16="http://schemas.microsoft.com/office/drawing/2014/main" id="{66C1C680-C2B7-04D6-4FDB-F9A9F951F8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>
            <a:extLst>
              <a:ext uri="{FF2B5EF4-FFF2-40B4-BE49-F238E27FC236}">
                <a16:creationId xmlns:a16="http://schemas.microsoft.com/office/drawing/2014/main" id="{8E90AEF9-0D64-B8D7-5FE5-43816D68FF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58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857DA3B5-BB49-CA7E-BE78-49BB9A674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>
            <a:extLst>
              <a:ext uri="{FF2B5EF4-FFF2-40B4-BE49-F238E27FC236}">
                <a16:creationId xmlns:a16="http://schemas.microsoft.com/office/drawing/2014/main" id="{CF4B12F1-B7FD-DECB-4494-E1628EFB21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>
            <a:extLst>
              <a:ext uri="{FF2B5EF4-FFF2-40B4-BE49-F238E27FC236}">
                <a16:creationId xmlns:a16="http://schemas.microsoft.com/office/drawing/2014/main" id="{72D87C85-90B5-CE72-2C88-E67F440231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32688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60C108C8-9E80-A38B-D3EB-23F6DC318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A0BCD60F-6725-BB8A-B227-C3001A7420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A8CAD212-6AE0-DF8A-8187-B242344F3A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50551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CB2D3ADC-F661-C593-D909-A360F6D2A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C58CB197-3FDA-3F41-4898-311E48CF7B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F2B8AE83-CA04-8DFF-7954-92E63F57D2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6052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27F5AB7E-11DF-D718-FCCC-310DC9211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D6183C16-386A-6181-C792-364362F75E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581DC272-EDEB-3D15-9899-3B62945A80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1885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BF738147-D1A5-BAA6-74A1-494D467E6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0AA04B18-E78E-9A79-0C3E-5D7492D735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83670C9C-07B7-1860-982E-492C0B6B08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5440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D2C20C64-8898-9746-F841-8AC3C9554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679A85A0-7342-97D8-DE61-2437424E28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0263185F-2926-0BD5-373F-930DD7827D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3927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3C000461-5AC5-7E54-2EE2-F74F239F6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>
            <a:extLst>
              <a:ext uri="{FF2B5EF4-FFF2-40B4-BE49-F238E27FC236}">
                <a16:creationId xmlns:a16="http://schemas.microsoft.com/office/drawing/2014/main" id="{2002B3F2-BD67-62DD-25F7-428837D955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>
            <a:extLst>
              <a:ext uri="{FF2B5EF4-FFF2-40B4-BE49-F238E27FC236}">
                <a16:creationId xmlns:a16="http://schemas.microsoft.com/office/drawing/2014/main" id="{57305A2C-FB5B-9A3E-CBB5-EE85A91490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9107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16b2adad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16b2adad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16b2adad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16b2adad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5B6D6C96-E125-6AD2-1DF2-DF1268591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>
            <a:extLst>
              <a:ext uri="{FF2B5EF4-FFF2-40B4-BE49-F238E27FC236}">
                <a16:creationId xmlns:a16="http://schemas.microsoft.com/office/drawing/2014/main" id="{74C72D63-A02B-3EB8-46D0-F0E38B1BE0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>
            <a:extLst>
              <a:ext uri="{FF2B5EF4-FFF2-40B4-BE49-F238E27FC236}">
                <a16:creationId xmlns:a16="http://schemas.microsoft.com/office/drawing/2014/main" id="{2EDCEAA9-DE1C-5B4F-EE3C-3D90F3A712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93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uk-UA"/>
              <a:t>Клацніть, щоб редагувати стиль зразка заголовка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Пустий слайд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uk-UA"/>
              <a:t>Клацніть, щоб редагувати стиль зразка заголовка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uk-UA"/>
              <a:t>Клацніть, щоб редагувати стиль зразка заголовка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uk-UA"/>
              <a:t>Клацніть, щоб редагувати стиль зразка заголовка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uk-UA"/>
              <a:t>Клацніть, щоб редагувати стиль зразка заголовка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uk-UA"/>
              <a:t>Клацніть, щоб редагувати стиль зразка заголовка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uk-UA"/>
              <a:t>Клацніть, щоб редагувати стиль зразка заголовка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‹№›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39CEB41-4F16-D09B-69CF-EA9C87C6CC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3448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8C892EC-3D9E-B539-C225-932F8D16E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591" y="839409"/>
            <a:ext cx="1905266" cy="165758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242B7B7-9946-8391-D89A-5E5579F3E8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9145" y="2496990"/>
            <a:ext cx="1867161" cy="1781424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D926B36F-7B58-9325-A18B-0D52772E497C}"/>
              </a:ext>
            </a:extLst>
          </p:cNvPr>
          <p:cNvSpPr txBox="1">
            <a:spLocks/>
          </p:cNvSpPr>
          <p:nvPr/>
        </p:nvSpPr>
        <p:spPr>
          <a:xfrm>
            <a:off x="951571" y="1405756"/>
            <a:ext cx="7248291" cy="1012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algn="ctr"/>
            <a:br>
              <a:rPr lang="ru-RU" sz="2000" b="1">
                <a:latin typeface="Times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1">
                <a:latin typeface="Times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Комплексна курсова робота на тему:</a:t>
            </a:r>
            <a:br>
              <a:rPr lang="ru-RU" sz="2000" b="1">
                <a:latin typeface="Times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1">
                <a:latin typeface="Times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«Програмна система для порятунку та реабілітації диких тварин з використанням геолокаційних сервісів та QR-кодів»</a:t>
            </a:r>
            <a:endParaRPr lang="ru-RU" sz="2000" b="1" dirty="0">
              <a:latin typeface="Economica" panose="020B060402020202020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B338D8-531F-2A85-C3D6-9E731B742378}"/>
              </a:ext>
            </a:extLst>
          </p:cNvPr>
          <p:cNvSpPr txBox="1"/>
          <p:nvPr/>
        </p:nvSpPr>
        <p:spPr>
          <a:xfrm>
            <a:off x="951571" y="2984832"/>
            <a:ext cx="738954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" panose="02020603050405020304" pitchFamily="18" charset="0"/>
                <a:cs typeface="Times" panose="02020603050405020304" pitchFamily="18" charset="0"/>
              </a:rPr>
              <a:t>    Виконала:                                       		       Науковий керівнник: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" panose="02020603050405020304" pitchFamily="18" charset="0"/>
                <a:cs typeface="Times" panose="02020603050405020304" pitchFamily="18" charset="0"/>
              </a:rPr>
              <a:t>    ст. гр. ПЗПІ-22-6,                           		       ст. викладач каф. ПІ,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Times" panose="02020603050405020304" pitchFamily="18" charset="0"/>
                <a:cs typeface="Times" panose="02020603050405020304" pitchFamily="18" charset="0"/>
              </a:rPr>
              <a:t>    Каленик В. О.                                 		       Олійник О. О.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4D3745F8-17AA-D725-0FD5-454595F4D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Зображення, що містить текст, схема, Шрифт, знімок екрана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50E4D8E2-CE01-66AB-0DB2-BEC4DB7DEC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151" r="30380"/>
          <a:stretch/>
        </p:blipFill>
        <p:spPr>
          <a:xfrm>
            <a:off x="996855" y="739262"/>
            <a:ext cx="7150289" cy="4201988"/>
          </a:xfrm>
          <a:prstGeom prst="rect">
            <a:avLst/>
          </a:prstGeom>
        </p:spPr>
      </p:pic>
      <p:sp>
        <p:nvSpPr>
          <p:cNvPr id="113" name="Google Shape;113;p20">
            <a:extLst>
              <a:ext uri="{FF2B5EF4-FFF2-40B4-BE49-F238E27FC236}">
                <a16:creationId xmlns:a16="http://schemas.microsoft.com/office/drawing/2014/main" id="{D1E026BD-4C88-6CBD-BA12-850C95970C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Дизайн системи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1E82BB-73F9-B182-11FA-7B85F68AECDA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10</a:t>
            </a:fld>
            <a:endParaRPr lang="uk-UA" dirty="0"/>
          </a:p>
        </p:txBody>
      </p:sp>
      <p:pic>
        <p:nvPicPr>
          <p:cNvPr id="115" name="Google Shape;115;p20">
            <a:extLst>
              <a:ext uri="{FF2B5EF4-FFF2-40B4-BE49-F238E27FC236}">
                <a16:creationId xmlns:a16="http://schemas.microsoft.com/office/drawing/2014/main" id="{BDEB5A57-45D3-E78A-7325-FF9A01B108F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7933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3A52EA9-442C-44E7-FB92-A14A52DEB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>
            <a:extLst>
              <a:ext uri="{FF2B5EF4-FFF2-40B4-BE49-F238E27FC236}">
                <a16:creationId xmlns:a16="http://schemas.microsoft.com/office/drawing/2014/main" id="{B03016E3-0C92-7C8F-AEDE-01B76250D8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Дизайн системи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7BE305-85D7-30C2-DF4A-D1C2FF1BA60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11</a:t>
            </a:fld>
            <a:endParaRPr lang="uk-UA" dirty="0"/>
          </a:p>
        </p:txBody>
      </p:sp>
      <p:pic>
        <p:nvPicPr>
          <p:cNvPr id="115" name="Google Shape;115;p20">
            <a:extLst>
              <a:ext uri="{FF2B5EF4-FFF2-40B4-BE49-F238E27FC236}">
                <a16:creationId xmlns:a16="http://schemas.microsoft.com/office/drawing/2014/main" id="{DC7DFC1D-4AEE-610D-E66F-88997657763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86;p16">
            <a:extLst>
              <a:ext uri="{FF2B5EF4-FFF2-40B4-BE49-F238E27FC236}">
                <a16:creationId xmlns:a16="http://schemas.microsoft.com/office/drawing/2014/main" id="{D04DA071-4653-9836-CCFA-5FBBCEDFB5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24" y="664059"/>
            <a:ext cx="8563375" cy="4269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200000"/>
              </a:lnSpc>
              <a:buNone/>
            </a:pPr>
            <a:r>
              <a:rPr lang="uk-UA" b="1">
                <a:latin typeface="Times" panose="02020603050405020304" pitchFamily="18" charset="0"/>
                <a:cs typeface="Times" panose="02020603050405020304" pitchFamily="18" charset="0"/>
              </a:rPr>
              <a:t>Що нас відрізняє?</a:t>
            </a:r>
            <a:endParaRPr lang="uk-UA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Наша ключова відмінність — це комплексність і простота, ми створили єдину інтерактивну платформу, де можна повністю вести облік тварин, лікувань та переміщень;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завдяки інтеграції з </a:t>
            </a:r>
            <a:r>
              <a:rPr lang="en-GB">
                <a:latin typeface="Times" panose="02020603050405020304" pitchFamily="18" charset="0"/>
                <a:cs typeface="Times" panose="02020603050405020304" pitchFamily="18" charset="0"/>
              </a:rPr>
              <a:t>Google Maps </a:t>
            </a: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і надсиланням повідомлень реагування стає максимально оперативним;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платформа має зручну адміністративну панель, підтримує донати (</a:t>
            </a:r>
            <a:r>
              <a:rPr lang="en-GB">
                <a:latin typeface="Times" panose="02020603050405020304" pitchFamily="18" charset="0"/>
                <a:cs typeface="Times" panose="02020603050405020304" pitchFamily="18" charset="0"/>
              </a:rPr>
              <a:t>PayPal) </a:t>
            </a: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і працює на будь-якому пристрої;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на відміну від аналогів, у нас немає обмежень за спеціалізацією: тут і карта, і облік, і комунікація — усе в одному місці для кожного користувача.</a:t>
            </a:r>
          </a:p>
        </p:txBody>
      </p:sp>
    </p:spTree>
    <p:extLst>
      <p:ext uri="{BB962C8B-B14F-4D97-AF65-F5344CB8AC3E}">
        <p14:creationId xmlns:p14="http://schemas.microsoft.com/office/powerpoint/2010/main" val="4114576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Приклад реалізації</a:t>
            </a:r>
            <a:endParaRPr sz="3200" dirty="0"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12</a:t>
            </a:fld>
            <a:endParaRPr lang="uk-UA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5F3179E-DC1F-0C1C-92BE-EF514A49E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128" y="778807"/>
            <a:ext cx="7186194" cy="358069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EFD38E51-BB86-6AA7-034E-ACC1F2592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40A3FA79-D585-910E-5EB4-E9BA04F677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Приклад реалізації</a:t>
            </a:r>
            <a:endParaRPr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FC91FA64-15DC-1B3B-1AF4-B3EA9EE0ED5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06D6A6-9B93-9AAF-E056-06AC93916150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13</a:t>
            </a:fld>
            <a:endParaRPr lang="uk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75D0D9-C7CB-ACCF-610C-75ECA96FF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6502" y="678302"/>
            <a:ext cx="5310996" cy="411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59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E7ACE636-E293-21F8-7470-588C434B1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F20CA6A0-5A81-316E-53EE-704D04E56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Приклад реалізації</a:t>
            </a:r>
            <a:endParaRPr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E37BF9F1-AEED-5D3E-DE23-26058C805BC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0EE0BF-BB1C-DA4A-E9E3-DF87484F8500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14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539BDF-5940-6631-54CC-D28B0BB0C1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4188" y="678302"/>
            <a:ext cx="4735624" cy="4274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22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8D948D-369C-B702-98D8-76BFF8794D1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15</a:t>
            </a:fld>
            <a:endParaRPr lang="uk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E051909-105B-C89D-3BFC-1DB9F7D303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372"/>
          <a:stretch/>
        </p:blipFill>
        <p:spPr>
          <a:xfrm>
            <a:off x="853002" y="687680"/>
            <a:ext cx="7437996" cy="35517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7858009B-4325-18A7-EFDA-C77271156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60D2431D-C747-D952-884D-F62739BC1F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A7A514EE-A5C0-0EF5-0B7E-B537CB8B0AC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ADC7E3-9D80-4DC5-103E-D3F04789B486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16</a:t>
            </a:fld>
            <a:endParaRPr lang="uk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FF49DBE-38C6-785B-E3A9-7B48F265B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50" y="713084"/>
            <a:ext cx="7589351" cy="362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911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D84497C4-98AA-3025-1A8A-1FA9961A8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21614D47-67CD-F1CA-BCBB-13FDC60596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EDEAC491-99CE-62AA-23A0-4AF459916BB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76B8407-92CA-C9DE-11F2-9D974B8E8E8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17</a:t>
            </a:fld>
            <a:endParaRPr lang="uk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FF1D6F-ED2C-BA30-E2CD-4E4918658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160" y="687680"/>
            <a:ext cx="7363679" cy="35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18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EF7C42C8-C8DB-78F5-C06F-642BD765C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2D79166D-613E-1A8C-15EA-2A8A633E5F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8B38EBFF-A13B-1B0A-677F-EB87C4E4610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CA59D8-91EE-E738-A6D9-E0A8F7B2DAB1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18</a:t>
            </a:fld>
            <a:endParaRPr lang="uk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D2B7A5A-B261-8802-F690-AA00FF2197A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643"/>
          <a:stretch/>
        </p:blipFill>
        <p:spPr>
          <a:xfrm>
            <a:off x="871006" y="780288"/>
            <a:ext cx="7316437" cy="341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770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268925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Тестування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8D948D-369C-B702-98D8-76BFF8794D1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19</a:t>
            </a:fld>
            <a:endParaRPr lang="uk-UA" dirty="0"/>
          </a:p>
        </p:txBody>
      </p:sp>
      <p:graphicFrame>
        <p:nvGraphicFramePr>
          <p:cNvPr id="6" name="Таблиця 5">
            <a:extLst>
              <a:ext uri="{FF2B5EF4-FFF2-40B4-BE49-F238E27FC236}">
                <a16:creationId xmlns:a16="http://schemas.microsoft.com/office/drawing/2014/main" id="{95719871-D661-2802-851D-F0DA726AB0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279333"/>
              </p:ext>
            </p:extLst>
          </p:nvPr>
        </p:nvGraphicFramePr>
        <p:xfrm>
          <a:off x="354475" y="543013"/>
          <a:ext cx="8520600" cy="4266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5573">
                  <a:extLst>
                    <a:ext uri="{9D8B030D-6E8A-4147-A177-3AD203B41FA5}">
                      <a16:colId xmlns:a16="http://schemas.microsoft.com/office/drawing/2014/main" val="2837827799"/>
                    </a:ext>
                  </a:extLst>
                </a:gridCol>
                <a:gridCol w="3115776">
                  <a:extLst>
                    <a:ext uri="{9D8B030D-6E8A-4147-A177-3AD203B41FA5}">
                      <a16:colId xmlns:a16="http://schemas.microsoft.com/office/drawing/2014/main" val="873548723"/>
                    </a:ext>
                  </a:extLst>
                </a:gridCol>
                <a:gridCol w="3810834">
                  <a:extLst>
                    <a:ext uri="{9D8B030D-6E8A-4147-A177-3AD203B41FA5}">
                      <a16:colId xmlns:a16="http://schemas.microsoft.com/office/drawing/2014/main" val="3917573331"/>
                    </a:ext>
                  </a:extLst>
                </a:gridCol>
                <a:gridCol w="1138417">
                  <a:extLst>
                    <a:ext uri="{9D8B030D-6E8A-4147-A177-3AD203B41FA5}">
                      <a16:colId xmlns:a16="http://schemas.microsoft.com/office/drawing/2014/main" val="4076954159"/>
                    </a:ext>
                  </a:extLst>
                </a:gridCol>
              </a:tblGrid>
              <a:tr h="268767">
                <a:tc gridSpan="4"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Передумова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086139"/>
                  </a:ext>
                </a:extLst>
              </a:tr>
              <a:tr h="268767"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№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Опис випадку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Очікуваний результат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Висновок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5027587"/>
                  </a:ext>
                </a:extLst>
              </a:tr>
              <a:tr h="456903"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1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Відкрити веб-застосунок</a:t>
                      </a: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Користувач має доступ до сайту, який відкритий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Пройдено</a:t>
                      </a:r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15877"/>
                  </a:ext>
                </a:extLst>
              </a:tr>
              <a:tr h="268767">
                <a:tc gridSpan="4">
                  <a:txBody>
                    <a:bodyPr/>
                    <a:lstStyle/>
                    <a:p>
                      <a:pPr algn="ctr"/>
                      <a:r>
                        <a:rPr lang="uk-UA" sz="1400" b="1" i="0" u="none" strike="noStrike" cap="none">
                          <a:solidFill>
                            <a:schemeClr val="bg1"/>
                          </a:solidFill>
                          <a:effectLst/>
                          <a:latin typeface="Times" panose="02020603050405020304" pitchFamily="18" charset="0"/>
                          <a:ea typeface="+mn-ea"/>
                          <a:cs typeface="Times" panose="02020603050405020304" pitchFamily="18" charset="0"/>
                          <a:sym typeface="Arial"/>
                        </a:rPr>
                        <a:t>Авторизація</a:t>
                      </a:r>
                      <a:endParaRPr lang="uk-UA" b="1">
                        <a:solidFill>
                          <a:schemeClr val="bg1"/>
                        </a:solidFill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177959"/>
                  </a:ext>
                </a:extLst>
              </a:tr>
              <a:tr h="268767"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№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Опис випадку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Очікуваний результат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Висновок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806467"/>
                  </a:ext>
                </a:extLst>
              </a:tr>
              <a:tr h="456903"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1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Відкрити головну сторінку вебзастосунку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Сайт відкрився,  відображено навігаційне меню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Пройдено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7498704"/>
                  </a:ext>
                </a:extLst>
              </a:tr>
              <a:tr h="456903"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Натиснути кнопку «Увійти» та перейти на форму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Відображено форму з усіма необхідними полями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Пройдено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4603123"/>
                  </a:ext>
                </a:extLst>
              </a:tr>
              <a:tr h="456903"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3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Увійти з незареєстрованим </a:t>
                      </a:r>
                      <a:r>
                        <a:rPr lang="en-GB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email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Виведено повідомлення про відсутність користувача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Пройдено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125759"/>
                  </a:ext>
                </a:extLst>
              </a:tr>
              <a:tr h="456903"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4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Увійти з неправильним паролем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З’явилося повідомлення про помилку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Пройдено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865774"/>
                  </a:ext>
                </a:extLst>
              </a:tr>
              <a:tr h="456903"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5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Увійти з правильними email та паролем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Користувача авторизовано, перенаправлено на головну сторінку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Пройдено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675442"/>
                  </a:ext>
                </a:extLst>
              </a:tr>
            </a:tbl>
          </a:graphicData>
        </a:graphic>
      </p:graphicFrame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32376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22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84CC0E6F-FFA4-A017-D2B0-6FA97371C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>
            <a:extLst>
              <a:ext uri="{FF2B5EF4-FFF2-40B4-BE49-F238E27FC236}">
                <a16:creationId xmlns:a16="http://schemas.microsoft.com/office/drawing/2014/main" id="{9FA4B0B4-AF49-E470-50B9-198E1D9D45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Мета роботи</a:t>
            </a:r>
            <a:endParaRPr sz="3200" dirty="0"/>
          </a:p>
        </p:txBody>
      </p:sp>
      <p:sp>
        <p:nvSpPr>
          <p:cNvPr id="72" name="Google Shape;72;p14">
            <a:extLst>
              <a:ext uri="{FF2B5EF4-FFF2-40B4-BE49-F238E27FC236}">
                <a16:creationId xmlns:a16="http://schemas.microsoft.com/office/drawing/2014/main" id="{37503F6A-569B-71EF-26B2-674F44057B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38729" y="794976"/>
            <a:ext cx="8466541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>
              <a:buNone/>
            </a:pPr>
            <a:r>
              <a:rPr lang="uk-UA" b="1">
                <a:latin typeface="Times" panose="02020603050405020304" pitchFamily="18" charset="0"/>
                <a:cs typeface="Times" panose="02020603050405020304" pitchFamily="18" charset="0"/>
              </a:rPr>
              <a:t>Мета:</a:t>
            </a:r>
            <a:endParaRPr lang="uk-UA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розробити інтерактивний веб-сервіс для порятунку та реабілітації диких тварин;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використання геолокації та </a:t>
            </a:r>
            <a:r>
              <a:rPr lang="en-GB">
                <a:latin typeface="Times" panose="02020603050405020304" pitchFamily="18" charset="0"/>
                <a:cs typeface="Times" panose="02020603050405020304" pitchFamily="18" charset="0"/>
              </a:rPr>
              <a:t>QR-</a:t>
            </a: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кодів для ідентифікації й супроводу;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забезпечення швидкого реагування та ефективної координації між усіма учасниками.</a:t>
            </a:r>
          </a:p>
          <a:p>
            <a:pPr>
              <a:buNone/>
            </a:pPr>
            <a:r>
              <a:rPr lang="uk-UA" b="1">
                <a:latin typeface="Times" panose="02020603050405020304" pitchFamily="18" charset="0"/>
                <a:cs typeface="Times" panose="02020603050405020304" pitchFamily="18" charset="0"/>
              </a:rPr>
              <a:t>Актуальність:</a:t>
            </a:r>
            <a:endParaRPr lang="uk-UA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зростання кількості постраждалих тварин через урбанізацію, кліматичні зміни, війну;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відсутність централізованої цифрової платформи для оперативної допомоги;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необхідність прозорої комунікації та збереження біорізноманіття.</a:t>
            </a:r>
            <a:endParaRPr lang="uk-UA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73" name="Google Shape;73;p14">
            <a:extLst>
              <a:ext uri="{FF2B5EF4-FFF2-40B4-BE49-F238E27FC236}">
                <a16:creationId xmlns:a16="http://schemas.microsoft.com/office/drawing/2014/main" id="{BEB3022C-0970-525C-683C-AF67A323F05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AF835A-AEF7-D113-4C92-B4F743A7385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/>
              <a:t>2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3898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5B94D8-63F6-7EAC-6461-2DB4B135596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20</a:t>
            </a:fld>
            <a:endParaRPr lang="uk-U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32CD38-0159-B50F-2294-2F2B3AA614B9}"/>
              </a:ext>
            </a:extLst>
          </p:cNvPr>
          <p:cNvSpPr txBox="1"/>
          <p:nvPr/>
        </p:nvSpPr>
        <p:spPr>
          <a:xfrm>
            <a:off x="377284" y="796012"/>
            <a:ext cx="8455016" cy="3184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uk-UA" sz="1700" b="1">
                <a:latin typeface="Times" panose="02020603050405020304" pitchFamily="18" charset="0"/>
                <a:cs typeface="Times" panose="02020603050405020304" pitchFamily="18" charset="0"/>
              </a:rPr>
              <a:t>Можливості використання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sz="1700">
                <a:latin typeface="Times" panose="02020603050405020304" pitchFamily="18" charset="0"/>
                <a:cs typeface="Times" panose="02020603050405020304" pitchFamily="18" charset="0"/>
              </a:rPr>
              <a:t>Поточна реалізація: використання платформи для організації  допомоги диким тваринам волонтерами, ветеринарами та громадянами в окремих регіонах України;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sz="1700">
                <a:latin typeface="Times" panose="02020603050405020304" pitchFamily="18" charset="0"/>
                <a:cs typeface="Times" panose="02020603050405020304" pitchFamily="18" charset="0"/>
              </a:rPr>
              <a:t>Перспективи: масштабування системи на всю країну та адаптація для використання в інших країнах і в суміжних екологічних ініціативах;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sz="1700">
                <a:latin typeface="Times" panose="02020603050405020304" pitchFamily="18" charset="0"/>
                <a:cs typeface="Times" panose="02020603050405020304" pitchFamily="18" charset="0"/>
              </a:rPr>
              <a:t>Інтеграція: використання системи державними або комунальними службами для офіційного обліку та реагування, а також у навчальних цілях у ЗВО та профільних установах.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62475D-5E0B-A5AC-3922-2970FC56A64D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3</a:t>
            </a:fld>
            <a:endParaRPr lang="uk-UA" dirty="0"/>
          </a:p>
        </p:txBody>
      </p:sp>
      <p:graphicFrame>
        <p:nvGraphicFramePr>
          <p:cNvPr id="5" name="Таблиця 4">
            <a:extLst>
              <a:ext uri="{FF2B5EF4-FFF2-40B4-BE49-F238E27FC236}">
                <a16:creationId xmlns:a16="http://schemas.microsoft.com/office/drawing/2014/main" id="{A372DCB5-5035-4B07-30C3-3CD276A595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922028"/>
              </p:ext>
            </p:extLst>
          </p:nvPr>
        </p:nvGraphicFramePr>
        <p:xfrm>
          <a:off x="438615" y="853244"/>
          <a:ext cx="8266769" cy="32377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1986">
                  <a:extLst>
                    <a:ext uri="{9D8B030D-6E8A-4147-A177-3AD203B41FA5}">
                      <a16:colId xmlns:a16="http://schemas.microsoft.com/office/drawing/2014/main" val="2224243651"/>
                    </a:ext>
                  </a:extLst>
                </a:gridCol>
                <a:gridCol w="2789194">
                  <a:extLst>
                    <a:ext uri="{9D8B030D-6E8A-4147-A177-3AD203B41FA5}">
                      <a16:colId xmlns:a16="http://schemas.microsoft.com/office/drawing/2014/main" val="1553962873"/>
                    </a:ext>
                  </a:extLst>
                </a:gridCol>
                <a:gridCol w="2755589">
                  <a:extLst>
                    <a:ext uri="{9D8B030D-6E8A-4147-A177-3AD203B41FA5}">
                      <a16:colId xmlns:a16="http://schemas.microsoft.com/office/drawing/2014/main" val="828770853"/>
                    </a:ext>
                  </a:extLst>
                </a:gridCol>
              </a:tblGrid>
              <a:tr h="403126"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Сервіс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Основні можливості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Обмеження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422506"/>
                  </a:ext>
                </a:extLst>
              </a:tr>
              <a:tr h="811058">
                <a:tc>
                  <a:txBody>
                    <a:bodyPr/>
                    <a:lstStyle/>
                    <a:p>
                      <a:r>
                        <a:rPr lang="en-GB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UAnimals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Інформування, підтримка притулків</a:t>
                      </a:r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Немає інтерактиву, відсутня карта, облік ідентифікації, немає функції повідомлення про тварину</a:t>
                      </a:r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278221"/>
                  </a:ext>
                </a:extLst>
              </a:tr>
              <a:tr h="811058">
                <a:tc>
                  <a:txBody>
                    <a:bodyPr/>
                    <a:lstStyle/>
                    <a:p>
                      <a:r>
                        <a:rPr lang="en-GB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WRMD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Облік медичних даних, історія лікування, статистика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Немає мобільного додатку, немає геолокації, не підтримує швидке реагування, немає </a:t>
                      </a:r>
                      <a:r>
                        <a:rPr lang="en-GB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QR-</a:t>
                      </a:r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ідентифікації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588530"/>
                  </a:ext>
                </a:extLst>
              </a:tr>
              <a:tr h="811058">
                <a:tc>
                  <a:txBody>
                    <a:bodyPr/>
                    <a:lstStyle/>
                    <a:p>
                      <a:r>
                        <a:rPr lang="en-GB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Animal Help Now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Інтерактивна карта, контакти служб, мобільний додаток (тільки для США)</a:t>
                      </a:r>
                      <a:endParaRPr lang="uk-UA">
                        <a:latin typeface="Times" panose="02020603050405020304" pitchFamily="18" charset="0"/>
                        <a:cs typeface="Times" panose="02020603050405020304" pitchFamily="18" charset="0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Лише пошук контактів, немає обліку тварин, </a:t>
                      </a:r>
                      <a:r>
                        <a:rPr lang="en-GB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QR-</a:t>
                      </a:r>
                      <a:r>
                        <a:rPr lang="uk-UA">
                          <a:latin typeface="Times" panose="02020603050405020304" pitchFamily="18" charset="0"/>
                          <a:cs typeface="Times" panose="02020603050405020304" pitchFamily="18" charset="0"/>
                        </a:rPr>
                        <a:t>ідентифікації, не підтримує взаємодію між волонтерами та клініками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57386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Постановка задачі та опис системи</a:t>
            </a:r>
            <a:endParaRPr sz="320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645024"/>
            <a:ext cx="8466540" cy="4269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>
              <a:buNone/>
            </a:pPr>
            <a:r>
              <a:rPr lang="uk-UA" sz="2900" b="1">
                <a:latin typeface="Times" panose="02020603050405020304" pitchFamily="18" charset="0"/>
                <a:cs typeface="Times" panose="02020603050405020304" pitchFamily="18" charset="0"/>
              </a:rPr>
              <a:t>Проблема: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відсутня єдина цифрова платформа для швидкого реагування та обліку диких тварин</a:t>
            </a:r>
            <a:r>
              <a:rPr lang="en-US" sz="2900">
                <a:latin typeface="Times" panose="02020603050405020304" pitchFamily="18" charset="0"/>
                <a:cs typeface="Times" panose="02020603050405020304" pitchFamily="18" charset="0"/>
              </a:rPr>
              <a:t>;</a:t>
            </a:r>
            <a:endParaRPr lang="uk-UA" sz="290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складна координація між громадянами, волонтерами та клініками</a:t>
            </a:r>
            <a:r>
              <a:rPr lang="en-US" sz="2900">
                <a:latin typeface="Times" panose="02020603050405020304" pitchFamily="18" charset="0"/>
                <a:cs typeface="Times" panose="02020603050405020304" pitchFamily="18" charset="0"/>
              </a:rPr>
              <a:t>.</a:t>
            </a:r>
            <a:endParaRPr lang="uk-UA" sz="290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>
              <a:buNone/>
            </a:pPr>
            <a:endParaRPr lang="en-US" sz="290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>
              <a:buNone/>
            </a:pPr>
            <a:r>
              <a:rPr lang="uk-UA" sz="2900" b="1">
                <a:latin typeface="Times" panose="02020603050405020304" pitchFamily="18" charset="0"/>
                <a:cs typeface="Times" panose="02020603050405020304" pitchFamily="18" charset="0"/>
              </a:rPr>
              <a:t>Завдання проєкту: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реалізувати </a:t>
            </a:r>
            <a:r>
              <a:rPr lang="en-GB" sz="2900">
                <a:latin typeface="Times" panose="02020603050405020304" pitchFamily="18" charset="0"/>
                <a:cs typeface="Times" panose="02020603050405020304" pitchFamily="18" charset="0"/>
              </a:rPr>
              <a:t>SPA </a:t>
            </a: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на </a:t>
            </a:r>
            <a:r>
              <a:rPr lang="en-GB" sz="2900">
                <a:latin typeface="Times" panose="02020603050405020304" pitchFamily="18" charset="0"/>
                <a:cs typeface="Times" panose="02020603050405020304" pitchFamily="18" charset="0"/>
              </a:rPr>
              <a:t>Angular </a:t>
            </a: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із адаптивним інтерфейсом;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підтримка різних ролей: громадянин, волонтер, ветеринар, адміністратор;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функціонал реєстрації, авторизації, додавання та супроводу тварин;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інтерактивна карта, геолокація, </a:t>
            </a:r>
            <a:r>
              <a:rPr lang="en-GB" sz="2900">
                <a:latin typeface="Times" panose="02020603050405020304" pitchFamily="18" charset="0"/>
                <a:cs typeface="Times" panose="02020603050405020304" pitchFamily="18" charset="0"/>
              </a:rPr>
              <a:t>QR-</a:t>
            </a: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ідентифікація, історія лікування;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інтеграція сповіщень, донатів, фільтрації.</a:t>
            </a:r>
          </a:p>
          <a:p>
            <a:pPr>
              <a:buNone/>
            </a:pPr>
            <a:endParaRPr lang="en-US" sz="290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>
              <a:buNone/>
            </a:pPr>
            <a:r>
              <a:rPr lang="uk-UA" sz="2900" b="1">
                <a:latin typeface="Times" panose="02020603050405020304" pitchFamily="18" charset="0"/>
                <a:cs typeface="Times" panose="02020603050405020304" pitchFamily="18" charset="0"/>
              </a:rPr>
              <a:t>Очікувані результати: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координація допомоги;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скорочення часу реагування;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900">
                <a:latin typeface="Times" panose="02020603050405020304" pitchFamily="18" charset="0"/>
                <a:cs typeface="Times" panose="02020603050405020304" pitchFamily="18" charset="0"/>
              </a:rPr>
              <a:t>прозоре управління всіма етапами порятунку та реабілітації</a:t>
            </a:r>
            <a:r>
              <a:rPr lang="uk-UA"/>
              <a:t>.</a:t>
            </a: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D9805-068E-FE7E-BC9A-0C410D68B73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4</a:t>
            </a:fld>
            <a:endParaRPr lang="uk-UA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Picture 18" descr="Learn how to use TypeScript to build Angular Apps | malcoded.com">
            <a:extLst>
              <a:ext uri="{FF2B5EF4-FFF2-40B4-BE49-F238E27FC236}">
                <a16:creationId xmlns:a16="http://schemas.microsoft.com/office/drawing/2014/main" id="{33508F6A-D0FF-7F58-C71D-88CC86D30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227" y="1088345"/>
            <a:ext cx="2820074" cy="1579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-14830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Вибір технологій розробки </a:t>
            </a:r>
            <a:endParaRPr sz="3200" dirty="0"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43E912-C721-1128-5F72-D9BB9BCF5CCA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5</a:t>
            </a:fld>
            <a:endParaRPr lang="uk-UA" dirty="0"/>
          </a:p>
        </p:txBody>
      </p:sp>
      <p:pic>
        <p:nvPicPr>
          <p:cNvPr id="2050" name="Picture 2" descr="Angular icon vector logo in (eps, svg) for free - Brandlogos.net">
            <a:extLst>
              <a:ext uri="{FF2B5EF4-FFF2-40B4-BE49-F238E27FC236}">
                <a16:creationId xmlns:a16="http://schemas.microsoft.com/office/drawing/2014/main" id="{1A23A94F-8D19-A950-4B72-07D734A51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697" y="1411797"/>
            <a:ext cx="852557" cy="902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ow to Integrate Google Maps API: A Step-by-Step Guide">
            <a:extLst>
              <a:ext uri="{FF2B5EF4-FFF2-40B4-BE49-F238E27FC236}">
                <a16:creationId xmlns:a16="http://schemas.microsoft.com/office/drawing/2014/main" id="{2F44C8C1-9A35-626A-A543-811FE917B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09" y="3313922"/>
            <a:ext cx="1951035" cy="442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Using Sass &amp; PostCSS Together">
            <a:extLst>
              <a:ext uri="{FF2B5EF4-FFF2-40B4-BE49-F238E27FC236}">
                <a16:creationId xmlns:a16="http://schemas.microsoft.com/office/drawing/2014/main" id="{877FCA2B-96A0-E58D-FAEB-6F6D1D464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1903" y="1322168"/>
            <a:ext cx="980193" cy="98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Rest API icon SVG Vector &amp; PNG Free Download | UXWing">
            <a:extLst>
              <a:ext uri="{FF2B5EF4-FFF2-40B4-BE49-F238E27FC236}">
                <a16:creationId xmlns:a16="http://schemas.microsoft.com/office/drawing/2014/main" id="{ABFE8445-533D-C331-FD35-D355B7B03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739" y="2963050"/>
            <a:ext cx="980193" cy="98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GitHub icon in iOS Filled Style">
            <a:extLst>
              <a:ext uri="{FF2B5EF4-FFF2-40B4-BE49-F238E27FC236}">
                <a16:creationId xmlns:a16="http://schemas.microsoft.com/office/drawing/2014/main" id="{FB70F653-0FA3-6CB5-47D0-59D54711B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9353" y="2887296"/>
            <a:ext cx="853251" cy="853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2" name="Picture 24" descr="HTML5 — Википедия">
            <a:extLst>
              <a:ext uri="{FF2B5EF4-FFF2-40B4-BE49-F238E27FC236}">
                <a16:creationId xmlns:a16="http://schemas.microsoft.com/office/drawing/2014/main" id="{9310AA67-007A-3403-3FD1-3A9AF24A4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507" y="1287493"/>
            <a:ext cx="1213470" cy="1213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 descr="Бесплатный VPN для Figma 2025 – быстрый и безопасный доступ | FineVPN">
            <a:extLst>
              <a:ext uri="{FF2B5EF4-FFF2-40B4-BE49-F238E27FC236}">
                <a16:creationId xmlns:a16="http://schemas.microsoft.com/office/drawing/2014/main" id="{03C49068-4A2E-0C2D-D7B2-4E1621811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9104" y="1287493"/>
            <a:ext cx="1137548" cy="1137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 descr="ngrok | Curity Identity Server">
            <a:extLst>
              <a:ext uri="{FF2B5EF4-FFF2-40B4-BE49-F238E27FC236}">
                <a16:creationId xmlns:a16="http://schemas.microsoft.com/office/drawing/2014/main" id="{D61FA3B6-9D49-9C61-695C-F8E95A6B4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9836" y="3051251"/>
            <a:ext cx="1463368" cy="6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>
            <a:extLst>
              <a:ext uri="{FF2B5EF4-FFF2-40B4-BE49-F238E27FC236}">
                <a16:creationId xmlns:a16="http://schemas.microsoft.com/office/drawing/2014/main" id="{22074809-F9FC-9AB7-F5F4-094551B622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7254" y="2973953"/>
            <a:ext cx="993504" cy="98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Зображення, що містить текст, схема, знімок екрана, Паралель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211CB9C2-5FA1-3457-FBAA-33721CACBE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539" y="861888"/>
            <a:ext cx="5520922" cy="416404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68925" y="34965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Архітектура створенного програмного забезпечення</a:t>
            </a:r>
            <a:endParaRPr sz="32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A55726-B906-08A2-C43F-1B00FCF5F354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6</a:t>
            </a:fld>
            <a:endParaRPr lang="uk-UA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18" descr="Learn how to use TypeScript to build Angular Apps | malcoded.com">
            <a:extLst>
              <a:ext uri="{FF2B5EF4-FFF2-40B4-BE49-F238E27FC236}">
                <a16:creationId xmlns:a16="http://schemas.microsoft.com/office/drawing/2014/main" id="{2B577632-0334-70DD-8790-314B8AE08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775" y="2887679"/>
            <a:ext cx="1642917" cy="920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312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Опис програмного забезпечення, що було використано у дослідженні</a:t>
            </a:r>
            <a:endParaRPr sz="3200" dirty="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26AFC1-F793-030A-440F-FC50C3AEF71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A35EEF41-5B9E-4186-8855-3C8162DCC2D6}" type="slidenum">
              <a:rPr lang="uk-UA" smtClean="0">
                <a:latin typeface="Times" panose="02020603050405020304" pitchFamily="18" charset="0"/>
                <a:cs typeface="Times" panose="02020603050405020304" pitchFamily="18" charset="0"/>
              </a:rPr>
              <a:pPr algn="ctr"/>
              <a:t>7</a:t>
            </a:fld>
            <a:endParaRPr lang="uk-UA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6" name="Пряма сполучна лінія 5">
            <a:extLst>
              <a:ext uri="{FF2B5EF4-FFF2-40B4-BE49-F238E27FC236}">
                <a16:creationId xmlns:a16="http://schemas.microsoft.com/office/drawing/2014/main" id="{5F63049B-1A9E-7523-7776-320352EB96F2}"/>
              </a:ext>
            </a:extLst>
          </p:cNvPr>
          <p:cNvCxnSpPr>
            <a:cxnSpLocks/>
          </p:cNvCxnSpPr>
          <p:nvPr/>
        </p:nvCxnSpPr>
        <p:spPr>
          <a:xfrm>
            <a:off x="0" y="2579184"/>
            <a:ext cx="9144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Пряма сполучна лінія 9">
            <a:extLst>
              <a:ext uri="{FF2B5EF4-FFF2-40B4-BE49-F238E27FC236}">
                <a16:creationId xmlns:a16="http://schemas.microsoft.com/office/drawing/2014/main" id="{25F87E99-57AF-4AE5-D7B0-694126D263A3}"/>
              </a:ext>
            </a:extLst>
          </p:cNvPr>
          <p:cNvCxnSpPr/>
          <p:nvPr/>
        </p:nvCxnSpPr>
        <p:spPr>
          <a:xfrm>
            <a:off x="921835" y="2315272"/>
            <a:ext cx="0" cy="52782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268DF4C-D7D0-DE8F-75A4-64009EE21156}"/>
              </a:ext>
            </a:extLst>
          </p:cNvPr>
          <p:cNvSpPr txBox="1"/>
          <p:nvPr/>
        </p:nvSpPr>
        <p:spPr>
          <a:xfrm>
            <a:off x="118949" y="1104251"/>
            <a:ext cx="176188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>
                <a:latin typeface="Times" panose="02020603050405020304" pitchFamily="18" charset="0"/>
                <a:cs typeface="Times" panose="02020603050405020304" pitchFamily="18" charset="0"/>
              </a:rPr>
              <a:t>Аналіз функціональних вимог та розробка UI-прототипу у Figma</a:t>
            </a:r>
            <a:endParaRPr lang="uk-UA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13" name="Пряма сполучна лінія 12">
            <a:extLst>
              <a:ext uri="{FF2B5EF4-FFF2-40B4-BE49-F238E27FC236}">
                <a16:creationId xmlns:a16="http://schemas.microsoft.com/office/drawing/2014/main" id="{0D6EAE31-6915-5B0D-F23D-BCD0033E5200}"/>
              </a:ext>
            </a:extLst>
          </p:cNvPr>
          <p:cNvCxnSpPr/>
          <p:nvPr/>
        </p:nvCxnSpPr>
        <p:spPr>
          <a:xfrm>
            <a:off x="8078349" y="2315272"/>
            <a:ext cx="0" cy="52782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Пряма сполучна лінія 13">
            <a:extLst>
              <a:ext uri="{FF2B5EF4-FFF2-40B4-BE49-F238E27FC236}">
                <a16:creationId xmlns:a16="http://schemas.microsoft.com/office/drawing/2014/main" id="{BB90A5A5-1F84-73BA-1C62-E9D12D568023}"/>
              </a:ext>
            </a:extLst>
          </p:cNvPr>
          <p:cNvCxnSpPr/>
          <p:nvPr/>
        </p:nvCxnSpPr>
        <p:spPr>
          <a:xfrm>
            <a:off x="3921513" y="2296222"/>
            <a:ext cx="0" cy="52782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Пряма сполучна лінія 14">
            <a:extLst>
              <a:ext uri="{FF2B5EF4-FFF2-40B4-BE49-F238E27FC236}">
                <a16:creationId xmlns:a16="http://schemas.microsoft.com/office/drawing/2014/main" id="{663974B3-D5AC-5860-2A8F-C8A7223A610C}"/>
              </a:ext>
            </a:extLst>
          </p:cNvPr>
          <p:cNvCxnSpPr/>
          <p:nvPr/>
        </p:nvCxnSpPr>
        <p:spPr>
          <a:xfrm>
            <a:off x="2479288" y="2296222"/>
            <a:ext cx="0" cy="52782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Пряма сполучна лінія 15">
            <a:extLst>
              <a:ext uri="{FF2B5EF4-FFF2-40B4-BE49-F238E27FC236}">
                <a16:creationId xmlns:a16="http://schemas.microsoft.com/office/drawing/2014/main" id="{9B02DB3D-F34B-FAE9-19B8-67C181C7D918}"/>
              </a:ext>
            </a:extLst>
          </p:cNvPr>
          <p:cNvCxnSpPr/>
          <p:nvPr/>
        </p:nvCxnSpPr>
        <p:spPr>
          <a:xfrm>
            <a:off x="5460380" y="2296222"/>
            <a:ext cx="0" cy="52782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AD06DA6-1E07-11E5-CF30-51F49401A200}"/>
              </a:ext>
            </a:extLst>
          </p:cNvPr>
          <p:cNvSpPr txBox="1"/>
          <p:nvPr/>
        </p:nvSpPr>
        <p:spPr>
          <a:xfrm>
            <a:off x="1624361" y="1101427"/>
            <a:ext cx="189942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Ініціалізація </a:t>
            </a:r>
          </a:p>
          <a:p>
            <a:pPr algn="ctr"/>
            <a:r>
              <a:rPr lang="en-GB">
                <a:latin typeface="Times" panose="02020603050405020304" pitchFamily="18" charset="0"/>
                <a:cs typeface="Times" panose="02020603050405020304" pitchFamily="18" charset="0"/>
              </a:rPr>
              <a:t>Angular-</a:t>
            </a:r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проєкту та базове налаштування середовища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849F63-6B6B-5D64-0775-995A4191B554}"/>
              </a:ext>
            </a:extLst>
          </p:cNvPr>
          <p:cNvSpPr txBox="1"/>
          <p:nvPr/>
        </p:nvSpPr>
        <p:spPr>
          <a:xfrm>
            <a:off x="2879805" y="1116317"/>
            <a:ext cx="241238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Реалізація </a:t>
            </a:r>
          </a:p>
          <a:p>
            <a:pPr algn="ctr"/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основних </a:t>
            </a:r>
          </a:p>
          <a:p>
            <a:pPr algn="ctr"/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модулів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6CB65EE-795F-26CA-8C1E-22535E302431}"/>
              </a:ext>
            </a:extLst>
          </p:cNvPr>
          <p:cNvSpPr txBox="1"/>
          <p:nvPr/>
        </p:nvSpPr>
        <p:spPr>
          <a:xfrm>
            <a:off x="6175914" y="1079750"/>
            <a:ext cx="121919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Інтеграція </a:t>
            </a:r>
          </a:p>
          <a:p>
            <a:pPr algn="ctr"/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з зовнішніми </a:t>
            </a:r>
          </a:p>
          <a:p>
            <a:pPr algn="ctr"/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сервісами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DE55B7-DEC4-08D5-F96A-5CEB8AB6280F}"/>
              </a:ext>
            </a:extLst>
          </p:cNvPr>
          <p:cNvSpPr txBox="1"/>
          <p:nvPr/>
        </p:nvSpPr>
        <p:spPr>
          <a:xfrm>
            <a:off x="4744845" y="1109087"/>
            <a:ext cx="143106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>
                <a:latin typeface="Times" panose="02020603050405020304" pitchFamily="18" charset="0"/>
                <a:cs typeface="Times" panose="02020603050405020304" pitchFamily="18" charset="0"/>
              </a:rPr>
              <a:t>Організація </a:t>
            </a:r>
          </a:p>
          <a:p>
            <a:pPr algn="ctr"/>
            <a:r>
              <a:rPr lang="ru-RU">
                <a:latin typeface="Times" panose="02020603050405020304" pitchFamily="18" charset="0"/>
                <a:cs typeface="Times" panose="02020603050405020304" pitchFamily="18" charset="0"/>
              </a:rPr>
              <a:t>обміну даними </a:t>
            </a:r>
          </a:p>
          <a:p>
            <a:pPr algn="ctr"/>
            <a:r>
              <a:rPr lang="ru-RU">
                <a:latin typeface="Times" panose="02020603050405020304" pitchFamily="18" charset="0"/>
                <a:cs typeface="Times" panose="02020603050405020304" pitchFamily="18" charset="0"/>
              </a:rPr>
              <a:t>з backend </a:t>
            </a:r>
            <a:endParaRPr lang="uk-UA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A4F5946-57FC-0028-D500-FAB916444B70}"/>
              </a:ext>
            </a:extLst>
          </p:cNvPr>
          <p:cNvSpPr txBox="1"/>
          <p:nvPr/>
        </p:nvSpPr>
        <p:spPr>
          <a:xfrm>
            <a:off x="7236433" y="1109087"/>
            <a:ext cx="168383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Тестування </a:t>
            </a:r>
          </a:p>
          <a:p>
            <a:pPr algn="ctr"/>
            <a:r>
              <a:rPr lang="uk-UA">
                <a:latin typeface="Times" panose="02020603050405020304" pitchFamily="18" charset="0"/>
                <a:cs typeface="Times" panose="02020603050405020304" pitchFamily="18" charset="0"/>
              </a:rPr>
              <a:t>функціональності</a:t>
            </a:r>
          </a:p>
        </p:txBody>
      </p:sp>
      <p:cxnSp>
        <p:nvCxnSpPr>
          <p:cNvPr id="27" name="Пряма сполучна лінія 26">
            <a:extLst>
              <a:ext uri="{FF2B5EF4-FFF2-40B4-BE49-F238E27FC236}">
                <a16:creationId xmlns:a16="http://schemas.microsoft.com/office/drawing/2014/main" id="{A3FCB4D1-59AA-24ED-8380-8566F441D5F6}"/>
              </a:ext>
            </a:extLst>
          </p:cNvPr>
          <p:cNvCxnSpPr/>
          <p:nvPr/>
        </p:nvCxnSpPr>
        <p:spPr>
          <a:xfrm>
            <a:off x="6802243" y="2299474"/>
            <a:ext cx="0" cy="52782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8" name="Picture 2" descr="Angular icon vector logo in (eps, svg) for free - Brandlogos.net">
            <a:extLst>
              <a:ext uri="{FF2B5EF4-FFF2-40B4-BE49-F238E27FC236}">
                <a16:creationId xmlns:a16="http://schemas.microsoft.com/office/drawing/2014/main" id="{EA7542D9-41F1-FE0B-E834-8ADBBA81E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755" y="3273719"/>
            <a:ext cx="663065" cy="70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6" descr="Бесплатный VPN для Figma 2025 – быстрый и безопасный доступ | FineVPN">
            <a:extLst>
              <a:ext uri="{FF2B5EF4-FFF2-40B4-BE49-F238E27FC236}">
                <a16:creationId xmlns:a16="http://schemas.microsoft.com/office/drawing/2014/main" id="{854FFA7D-1297-AC8D-2EAD-E01C70E44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395" y="3220679"/>
            <a:ext cx="754880" cy="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4" descr="HTML5 — Википедия">
            <a:extLst>
              <a:ext uri="{FF2B5EF4-FFF2-40B4-BE49-F238E27FC236}">
                <a16:creationId xmlns:a16="http://schemas.microsoft.com/office/drawing/2014/main" id="{88F35984-CBE7-B9A2-22BE-6CB661D81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495" y="3664687"/>
            <a:ext cx="693475" cy="69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14" descr="Using Sass &amp; PostCSS Together">
            <a:extLst>
              <a:ext uri="{FF2B5EF4-FFF2-40B4-BE49-F238E27FC236}">
                <a16:creationId xmlns:a16="http://schemas.microsoft.com/office/drawing/2014/main" id="{B8B75193-4FA1-018C-B3EC-46B21F331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9668" y="4412123"/>
            <a:ext cx="529127" cy="529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16" descr="Rest API icon SVG Vector &amp; PNG Free Download | UXWing">
            <a:extLst>
              <a:ext uri="{FF2B5EF4-FFF2-40B4-BE49-F238E27FC236}">
                <a16:creationId xmlns:a16="http://schemas.microsoft.com/office/drawing/2014/main" id="{93309EE1-C0EA-69E1-4231-8E5FEEC33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460" y="3197346"/>
            <a:ext cx="829837" cy="829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How to Integrate Google Maps API: A Step-by-Step Guide">
            <a:extLst>
              <a:ext uri="{FF2B5EF4-FFF2-40B4-BE49-F238E27FC236}">
                <a16:creationId xmlns:a16="http://schemas.microsoft.com/office/drawing/2014/main" id="{54EC1E96-86C3-4B3E-2BFF-9359E5058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843" y="3071237"/>
            <a:ext cx="1570800" cy="356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8" descr="ngrok | Curity Identity Server">
            <a:extLst>
              <a:ext uri="{FF2B5EF4-FFF2-40B4-BE49-F238E27FC236}">
                <a16:creationId xmlns:a16="http://schemas.microsoft.com/office/drawing/2014/main" id="{49FBA17A-37B7-3043-D575-95241E8758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457" y="3482451"/>
            <a:ext cx="951613" cy="436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32">
            <a:extLst>
              <a:ext uri="{FF2B5EF4-FFF2-40B4-BE49-F238E27FC236}">
                <a16:creationId xmlns:a16="http://schemas.microsoft.com/office/drawing/2014/main" id="{E53DC28B-9B46-CEC1-F375-949F8556D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044" y="4027183"/>
            <a:ext cx="766438" cy="756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Дизайн системи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8</a:t>
            </a:fld>
            <a:endParaRPr lang="uk-UA" dirty="0"/>
          </a:p>
        </p:txBody>
      </p:sp>
      <p:pic>
        <p:nvPicPr>
          <p:cNvPr id="6" name="Рисунок 5" descr="Зображення, що містить текст, схема, знімок екрана, Креслення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DBC5ED6E-6D12-9693-D95C-8C59305BC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64" y="739262"/>
            <a:ext cx="7517672" cy="4036936"/>
          </a:xfrm>
          <a:prstGeom prst="rect">
            <a:avLst/>
          </a:prstGeom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D09B7000-335C-62FA-9D37-2CA005762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B2443BB-B089-F60B-67D5-73B4EBE2A4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272" y="739262"/>
            <a:ext cx="6977455" cy="425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>
            <a:extLst>
              <a:ext uri="{FF2B5EF4-FFF2-40B4-BE49-F238E27FC236}">
                <a16:creationId xmlns:a16="http://schemas.microsoft.com/office/drawing/2014/main" id="{4BBBA139-5F7E-BC2C-0D44-DC4575C471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Дизайн системи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AB830D-9747-2A87-D8BF-55581C72D01C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9</a:t>
            </a:fld>
            <a:endParaRPr lang="uk-UA" dirty="0"/>
          </a:p>
        </p:txBody>
      </p:sp>
      <p:pic>
        <p:nvPicPr>
          <p:cNvPr id="115" name="Google Shape;115;p20">
            <a:extLst>
              <a:ext uri="{FF2B5EF4-FFF2-40B4-BE49-F238E27FC236}">
                <a16:creationId xmlns:a16="http://schemas.microsoft.com/office/drawing/2014/main" id="{04515EF9-008B-8738-1F9E-4427208334F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787010"/>
      </p:ext>
    </p:extLst>
  </p:cSld>
  <p:clrMapOvr>
    <a:masterClrMapping/>
  </p:clrMapOvr>
</p:sld>
</file>

<file path=ppt/theme/theme1.xml><?xml version="1.0" encoding="utf-8"?>
<a:theme xmlns:a="http://schemas.openxmlformats.org/drawingml/2006/main" name="Шаблон презентації кваліфікаційної роботи магістрів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презентації кваліфікаційної роботи магістрів" id="{72E840FA-3155-46C9-BB37-701E4C9B1C67}" vid="{DC416FE5-D050-4603-AD75-8F49A0CCCB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Шаблон_презентації_до_ККП_бакалавра_2025</Template>
  <TotalTime>4136</TotalTime>
  <Words>648</Words>
  <Application>Microsoft Office PowerPoint</Application>
  <PresentationFormat>Екран (16:9)</PresentationFormat>
  <Paragraphs>134</Paragraphs>
  <Slides>20</Slides>
  <Notes>20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20</vt:i4>
      </vt:variant>
    </vt:vector>
  </HeadingPairs>
  <TitlesOfParts>
    <vt:vector size="25" baseType="lpstr">
      <vt:lpstr>Economica</vt:lpstr>
      <vt:lpstr>Open Sans</vt:lpstr>
      <vt:lpstr>Arial</vt:lpstr>
      <vt:lpstr>Times</vt:lpstr>
      <vt:lpstr>Шаблон презентації кваліфікаційної роботи магістрів</vt:lpstr>
      <vt:lpstr>Презентація PowerPoint</vt:lpstr>
      <vt:lpstr>Мета роботи</vt:lpstr>
      <vt:lpstr>Аналіз проблеми (аналіз існуючих рішень) </vt:lpstr>
      <vt:lpstr>Постановка задачі та опис системи</vt:lpstr>
      <vt:lpstr>Вибір технологій розробки </vt:lpstr>
      <vt:lpstr>Архітектура створенного програмного забезпечення</vt:lpstr>
      <vt:lpstr>Опис програмного забезпечення, що було використано у дослідженні</vt:lpstr>
      <vt:lpstr>Дизайн системи</vt:lpstr>
      <vt:lpstr>Дизайн системи</vt:lpstr>
      <vt:lpstr>Дизайн системи</vt:lpstr>
      <vt:lpstr>Дизайн системи</vt:lpstr>
      <vt:lpstr>Приклад реалізації</vt:lpstr>
      <vt:lpstr>Приклад реалізації</vt:lpstr>
      <vt:lpstr>Приклад реалізації</vt:lpstr>
      <vt:lpstr>Інтерфейс користувача </vt:lpstr>
      <vt:lpstr>Інтерфейс користувача </vt:lpstr>
      <vt:lpstr>Інтерфейс користувача </vt:lpstr>
      <vt:lpstr>Інтерфейс користувача </vt:lpstr>
      <vt:lpstr>Тестування</vt:lpstr>
      <vt:lpstr>Підсумки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Vera Kalenik</dc:creator>
  <cp:lastModifiedBy>Vera Kalenik</cp:lastModifiedBy>
  <cp:revision>8</cp:revision>
  <dcterms:created xsi:type="dcterms:W3CDTF">2025-05-29T01:22:26Z</dcterms:created>
  <dcterms:modified xsi:type="dcterms:W3CDTF">2025-06-09T22:30:01Z</dcterms:modified>
</cp:coreProperties>
</file>